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57" r:id="rId6"/>
    <p:sldId id="258" r:id="rId7"/>
    <p:sldId id="259" r:id="rId8"/>
    <p:sldId id="260" r:id="rId9"/>
    <p:sldId id="261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3C343-E11D-4D9A-8EF3-81AC0460B8E0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D0B67-798B-4750-BC82-3F1EDE1377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3C343-E11D-4D9A-8EF3-81AC0460B8E0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D0B67-798B-4750-BC82-3F1EDE1377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3C343-E11D-4D9A-8EF3-81AC0460B8E0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D0B67-798B-4750-BC82-3F1EDE1377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3C343-E11D-4D9A-8EF3-81AC0460B8E0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D0B67-798B-4750-BC82-3F1EDE1377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3C343-E11D-4D9A-8EF3-81AC0460B8E0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D0B67-798B-4750-BC82-3F1EDE1377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3C343-E11D-4D9A-8EF3-81AC0460B8E0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D0B67-798B-4750-BC82-3F1EDE1377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3C343-E11D-4D9A-8EF3-81AC0460B8E0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D0B67-798B-4750-BC82-3F1EDE1377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3C343-E11D-4D9A-8EF3-81AC0460B8E0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D0B67-798B-4750-BC82-3F1EDE1377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3C343-E11D-4D9A-8EF3-81AC0460B8E0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D0B67-798B-4750-BC82-3F1EDE1377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3C343-E11D-4D9A-8EF3-81AC0460B8E0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D0B67-798B-4750-BC82-3F1EDE1377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3C343-E11D-4D9A-8EF3-81AC0460B8E0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D0B67-798B-4750-BC82-3F1EDE1377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3C343-E11D-4D9A-8EF3-81AC0460B8E0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D0B67-798B-4750-BC82-3F1EDE13776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Covalent and Acid Naming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9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762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Mixed Naming/Formula Writing guidelines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715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Writing Names</a:t>
            </a:r>
          </a:p>
          <a:p>
            <a:pPr lvl="1"/>
            <a:r>
              <a:rPr lang="en-US" dirty="0"/>
              <a:t>Look at elements to determine if it is</a:t>
            </a:r>
          </a:p>
          <a:p>
            <a:pPr lvl="2"/>
            <a:r>
              <a:rPr lang="en-US" dirty="0"/>
              <a:t>Ionic ( starts with a metal</a:t>
            </a:r>
            <a:r>
              <a:rPr lang="en-US" dirty="0" smtClean="0"/>
              <a:t>), use roman # only if transition metal</a:t>
            </a:r>
            <a:endParaRPr lang="en-US" dirty="0"/>
          </a:p>
          <a:p>
            <a:pPr lvl="2"/>
            <a:r>
              <a:rPr lang="en-US" dirty="0"/>
              <a:t>Covalent (only non-metals</a:t>
            </a:r>
            <a:r>
              <a:rPr lang="en-US" dirty="0" smtClean="0"/>
              <a:t>), uses prefixes</a:t>
            </a:r>
            <a:endParaRPr lang="en-US" dirty="0"/>
          </a:p>
          <a:p>
            <a:pPr lvl="2"/>
            <a:r>
              <a:rPr lang="en-US" dirty="0"/>
              <a:t>Acid (starts with Hydrogen</a:t>
            </a:r>
            <a:r>
              <a:rPr lang="en-US" dirty="0" smtClean="0"/>
              <a:t>), all end with word acid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Writing Formulas</a:t>
            </a:r>
          </a:p>
          <a:p>
            <a:pPr lvl="1"/>
            <a:r>
              <a:rPr lang="en-US" dirty="0" smtClean="0"/>
              <a:t>If there are prefixes in name write the number of atoms said in name</a:t>
            </a:r>
          </a:p>
          <a:p>
            <a:pPr lvl="1"/>
            <a:r>
              <a:rPr lang="en-US" dirty="0" smtClean="0"/>
              <a:t>If there is no prefixes (acid or ionic) then you MUST balance charges [write ion’s first]</a:t>
            </a:r>
          </a:p>
          <a:p>
            <a:pPr lvl="1"/>
            <a:r>
              <a:rPr lang="en-US" dirty="0" smtClean="0"/>
              <a:t>REMEMBER chemical formulas do NOT have charges in the formula.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34784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Covalent Naming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562600"/>
          </a:xfrm>
        </p:spPr>
        <p:txBody>
          <a:bodyPr/>
          <a:lstStyle/>
          <a:p>
            <a:r>
              <a:rPr lang="en-US" dirty="0" smtClean="0"/>
              <a:t>Covalent compounds are compounds with ONLY non-metals.</a:t>
            </a:r>
          </a:p>
          <a:p>
            <a:r>
              <a:rPr lang="en-US" dirty="0" smtClean="0"/>
              <a:t>Covalent bonds form by SHARING electrons.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Write the name of the 1</a:t>
            </a:r>
            <a:r>
              <a:rPr lang="en-US" baseline="30000" dirty="0" smtClean="0"/>
              <a:t>st</a:t>
            </a:r>
            <a:r>
              <a:rPr lang="en-US" dirty="0" smtClean="0"/>
              <a:t> element in the compound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Write the root name of second element followed by suffix –</a:t>
            </a:r>
            <a:r>
              <a:rPr lang="en-US" dirty="0" err="1" smtClean="0"/>
              <a:t>ide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Add prefixes to indicate the NUMBER of atoms present for each element. {NEVER use mono for first element)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Covalent Naming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3962400" cy="5562600"/>
          </a:xfrm>
        </p:spPr>
        <p:txBody>
          <a:bodyPr/>
          <a:lstStyle/>
          <a:p>
            <a:r>
              <a:rPr lang="en-US" sz="4800" dirty="0" smtClean="0"/>
              <a:t>Prefixes</a:t>
            </a:r>
          </a:p>
          <a:p>
            <a:pPr>
              <a:buNone/>
            </a:pPr>
            <a:r>
              <a:rPr lang="en-US" sz="4800" dirty="0"/>
              <a:t> </a:t>
            </a:r>
            <a:r>
              <a:rPr lang="en-US" sz="4800" dirty="0" smtClean="0"/>
              <a:t>1 = mono</a:t>
            </a:r>
          </a:p>
          <a:p>
            <a:pPr>
              <a:buNone/>
            </a:pPr>
            <a:r>
              <a:rPr lang="en-US" sz="4800" dirty="0"/>
              <a:t> </a:t>
            </a:r>
            <a:r>
              <a:rPr lang="en-US" sz="4800" dirty="0" smtClean="0"/>
              <a:t>2 = </a:t>
            </a:r>
            <a:r>
              <a:rPr lang="en-US" sz="4800" dirty="0" err="1" smtClean="0"/>
              <a:t>di</a:t>
            </a:r>
            <a:endParaRPr lang="en-US" sz="4800" dirty="0" smtClean="0"/>
          </a:p>
          <a:p>
            <a:pPr>
              <a:buNone/>
            </a:pPr>
            <a:r>
              <a:rPr lang="en-US" sz="4800" dirty="0"/>
              <a:t> </a:t>
            </a:r>
            <a:r>
              <a:rPr lang="en-US" sz="4800" dirty="0" smtClean="0"/>
              <a:t>3 = tri</a:t>
            </a:r>
          </a:p>
          <a:p>
            <a:pPr>
              <a:buNone/>
            </a:pPr>
            <a:r>
              <a:rPr lang="en-US" sz="4800" dirty="0"/>
              <a:t> </a:t>
            </a:r>
            <a:r>
              <a:rPr lang="en-US" sz="4800" dirty="0" smtClean="0"/>
              <a:t>4 = tetra</a:t>
            </a:r>
          </a:p>
          <a:p>
            <a:pPr>
              <a:buNone/>
            </a:pPr>
            <a:r>
              <a:rPr lang="en-US" sz="4800" dirty="0"/>
              <a:t> </a:t>
            </a:r>
            <a:r>
              <a:rPr lang="en-US" sz="4800" dirty="0" smtClean="0"/>
              <a:t>5 = </a:t>
            </a:r>
            <a:r>
              <a:rPr lang="en-US" sz="4800" dirty="0" err="1" smtClean="0"/>
              <a:t>penta</a:t>
            </a:r>
            <a:endParaRPr lang="en-US" sz="4800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48200" y="914400"/>
            <a:ext cx="4267200" cy="556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Prefixes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4800" dirty="0" smtClean="0"/>
              <a:t>6 = </a:t>
            </a:r>
            <a:r>
              <a:rPr lang="en-US" sz="4800" dirty="0" err="1" smtClean="0"/>
              <a:t>hexa</a:t>
            </a:r>
            <a:endParaRPr lang="en-US" sz="48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</a:t>
            </a:r>
            <a:r>
              <a:rPr kumimoji="0" lang="en-US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</a:t>
            </a:r>
            <a:r>
              <a:rPr kumimoji="0" lang="en-US" sz="4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hepta</a:t>
            </a:r>
            <a:endParaRPr kumimoji="0" lang="en-US" sz="4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4800" baseline="0" dirty="0" smtClean="0"/>
              <a:t>8</a:t>
            </a:r>
            <a:r>
              <a:rPr lang="en-US" sz="4800" dirty="0" smtClean="0"/>
              <a:t> = </a:t>
            </a:r>
            <a:r>
              <a:rPr lang="en-US" sz="4800" dirty="0" err="1" smtClean="0"/>
              <a:t>octa</a:t>
            </a:r>
            <a:endParaRPr lang="en-US" sz="48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4800" dirty="0" smtClean="0"/>
              <a:t>9 = </a:t>
            </a:r>
            <a:r>
              <a:rPr lang="en-US" sz="4800" dirty="0" err="1" smtClean="0"/>
              <a:t>nona</a:t>
            </a:r>
            <a:endParaRPr lang="en-US" sz="48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</a:t>
            </a:r>
            <a:r>
              <a:rPr kumimoji="0" lang="en-US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</a:t>
            </a:r>
            <a:r>
              <a:rPr kumimoji="0" lang="en-US" sz="4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deca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Covalent Naming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4419600" cy="5562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Examples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3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ClO</a:t>
            </a:r>
            <a:r>
              <a:rPr lang="en-US" baseline="-25000" dirty="0" smtClean="0"/>
              <a:t>2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BF</a:t>
            </a:r>
            <a:r>
              <a:rPr lang="en-US" baseline="-25000" dirty="0" smtClean="0"/>
              <a:t>3</a:t>
            </a:r>
            <a:endParaRPr lang="en-US" baseline="-25000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</a:t>
            </a:r>
            <a:r>
              <a:rPr lang="en-US" baseline="-25000" dirty="0" smtClean="0"/>
              <a:t>4</a:t>
            </a:r>
            <a:r>
              <a:rPr lang="en-US" dirty="0" smtClean="0"/>
              <a:t>0</a:t>
            </a:r>
            <a:r>
              <a:rPr lang="en-US" baseline="-25000" dirty="0" smtClean="0"/>
              <a:t>10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Carbon monoxide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Diphosphorous</a:t>
            </a:r>
            <a:r>
              <a:rPr lang="en-US" dirty="0" smtClean="0"/>
              <a:t> </a:t>
            </a:r>
            <a:r>
              <a:rPr lang="en-US" dirty="0" err="1" smtClean="0"/>
              <a:t>pentoxide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Nitrogen dioxide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76800" y="990600"/>
            <a:ext cx="4038600" cy="556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Examples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3200" dirty="0" err="1" smtClean="0"/>
              <a:t>Dinitrogen</a:t>
            </a:r>
            <a:r>
              <a:rPr lang="en-US" sz="3200" dirty="0" smtClean="0"/>
              <a:t> trioxide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Chlorine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dioxide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3200" baseline="0" dirty="0" smtClean="0"/>
              <a:t>Boron</a:t>
            </a:r>
            <a:r>
              <a:rPr lang="en-US" sz="3200" dirty="0" smtClean="0"/>
              <a:t> </a:t>
            </a:r>
            <a:r>
              <a:rPr lang="en-US" sz="3200" dirty="0" err="1" smtClean="0"/>
              <a:t>trifluoride</a:t>
            </a:r>
            <a:endParaRPr lang="en-US" sz="3200" dirty="0" smtClean="0"/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Tetrarsnic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decoxide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3200" baseline="0" dirty="0" smtClean="0"/>
              <a:t>CO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</a:t>
            </a:r>
            <a:r>
              <a:rPr lang="en-US" sz="3200" baseline="-25000" dirty="0"/>
              <a:t>5</a:t>
            </a:r>
            <a:endParaRPr kumimoji="0" lang="en-US" sz="32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3200" baseline="0" dirty="0" smtClean="0"/>
              <a:t>NO</a:t>
            </a:r>
            <a:r>
              <a:rPr lang="en-US" sz="3200" baseline="-25000" dirty="0" smtClean="0"/>
              <a:t>2</a:t>
            </a:r>
            <a:endParaRPr kumimoji="0" lang="en-US" sz="32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Naming Acids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562600"/>
          </a:xfrm>
        </p:spPr>
        <p:txBody>
          <a:bodyPr/>
          <a:lstStyle/>
          <a:p>
            <a:r>
              <a:rPr lang="en-US" dirty="0" smtClean="0"/>
              <a:t>Acids are covalent compound that begin with hydrogen</a:t>
            </a:r>
          </a:p>
          <a:p>
            <a:r>
              <a:rPr lang="en-US" dirty="0" smtClean="0"/>
              <a:t>Two types of acids</a:t>
            </a:r>
          </a:p>
          <a:p>
            <a:pPr lvl="1"/>
            <a:r>
              <a:rPr lang="en-US" dirty="0" smtClean="0"/>
              <a:t>Binary acids are acids with hydrogen and another element</a:t>
            </a:r>
          </a:p>
          <a:p>
            <a:pPr lvl="1"/>
            <a:r>
              <a:rPr lang="en-US" dirty="0" smtClean="0"/>
              <a:t>Oxy acids are acids with hydrogen and a polyatomic ion</a:t>
            </a: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4D9DD-6E7A-4B14-9FD9-AFEBC2BED60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Naming Binary Acids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4864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Write </a:t>
            </a:r>
            <a:r>
              <a:rPr lang="en-US" dirty="0" smtClean="0"/>
              <a:t>hydro-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Followed by root name of element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End with –</a:t>
            </a:r>
            <a:r>
              <a:rPr lang="en-US" dirty="0" err="1" smtClean="0"/>
              <a:t>ic</a:t>
            </a:r>
            <a:r>
              <a:rPr lang="en-US" dirty="0" smtClean="0"/>
              <a:t> acid</a:t>
            </a:r>
          </a:p>
          <a:p>
            <a:pPr marL="514350" indent="-514350">
              <a:buNone/>
            </a:pPr>
            <a:r>
              <a:rPr lang="en-US" dirty="0" smtClean="0"/>
              <a:t>Example</a:t>
            </a:r>
          </a:p>
          <a:p>
            <a:pPr marL="514350" indent="-514350">
              <a:buNone/>
            </a:pPr>
            <a:r>
              <a:rPr lang="en-US" dirty="0" err="1" smtClean="0"/>
              <a:t>HBr</a:t>
            </a:r>
            <a:r>
              <a:rPr lang="en-US" dirty="0" smtClean="0"/>
              <a:t>		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/>
              <a:t>	</a:t>
            </a:r>
            <a:r>
              <a:rPr lang="en-US" dirty="0" smtClean="0"/>
              <a:t>is </a:t>
            </a:r>
            <a:r>
              <a:rPr lang="en-US" dirty="0" err="1" smtClean="0"/>
              <a:t>hydrobromic</a:t>
            </a:r>
            <a:r>
              <a:rPr lang="en-US" dirty="0" smtClean="0"/>
              <a:t> acid</a:t>
            </a:r>
          </a:p>
          <a:p>
            <a:pPr marL="514350" indent="-514350">
              <a:buNone/>
            </a:pPr>
            <a:r>
              <a:rPr lang="en-US" dirty="0" err="1" smtClean="0"/>
              <a:t>HCl</a:t>
            </a:r>
            <a:r>
              <a:rPr lang="en-US" dirty="0" smtClean="0"/>
              <a:t> 		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/>
              <a:t>	</a:t>
            </a:r>
            <a:r>
              <a:rPr lang="en-US" dirty="0" smtClean="0"/>
              <a:t>is </a:t>
            </a:r>
            <a:r>
              <a:rPr lang="en-US" dirty="0" smtClean="0"/>
              <a:t>hydrochloric acid</a:t>
            </a:r>
          </a:p>
          <a:p>
            <a:pPr marL="514350" indent="-514350">
              <a:buNone/>
            </a:pP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S		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/>
              <a:t>	</a:t>
            </a:r>
            <a:r>
              <a:rPr lang="en-US" dirty="0" smtClean="0"/>
              <a:t>is </a:t>
            </a:r>
            <a:r>
              <a:rPr lang="en-US" dirty="0" err="1" smtClean="0"/>
              <a:t>hydrosulfuric</a:t>
            </a:r>
            <a:r>
              <a:rPr lang="en-US" dirty="0" smtClean="0"/>
              <a:t> acid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4D9DD-6E7A-4B14-9FD9-AFEBC2BED60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Naming Oxy Acids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4864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Determine the name of the polyatomic that made the acid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 smtClean="0"/>
              <a:t>If </a:t>
            </a:r>
            <a:r>
              <a:rPr lang="en-US" dirty="0" err="1" smtClean="0"/>
              <a:t>polyatomic’s</a:t>
            </a:r>
            <a:r>
              <a:rPr lang="en-US" dirty="0" smtClean="0"/>
              <a:t> name ends in -ate it become –</a:t>
            </a:r>
            <a:r>
              <a:rPr lang="en-US" dirty="0" err="1" smtClean="0"/>
              <a:t>ic</a:t>
            </a:r>
            <a:r>
              <a:rPr lang="en-US" dirty="0" smtClean="0"/>
              <a:t> acid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 smtClean="0"/>
              <a:t>If </a:t>
            </a:r>
            <a:r>
              <a:rPr lang="en-US" dirty="0" err="1" smtClean="0"/>
              <a:t>polyatomic’s</a:t>
            </a:r>
            <a:r>
              <a:rPr lang="en-US" dirty="0" smtClean="0"/>
              <a:t> name ends in –</a:t>
            </a:r>
            <a:r>
              <a:rPr lang="en-US" dirty="0" err="1" smtClean="0"/>
              <a:t>ite</a:t>
            </a:r>
            <a:r>
              <a:rPr lang="en-US" dirty="0" smtClean="0"/>
              <a:t> it becomes –</a:t>
            </a:r>
            <a:r>
              <a:rPr lang="en-US" dirty="0" err="1" smtClean="0"/>
              <a:t>ous</a:t>
            </a:r>
            <a:r>
              <a:rPr lang="en-US" dirty="0" smtClean="0"/>
              <a:t> acid</a:t>
            </a:r>
          </a:p>
          <a:p>
            <a:pPr marL="914400" lvl="1" indent="-514350">
              <a:buNone/>
            </a:pPr>
            <a:r>
              <a:rPr lang="en-US" dirty="0" smtClean="0"/>
              <a:t>Example</a:t>
            </a:r>
          </a:p>
          <a:p>
            <a:pPr marL="914400" lvl="1" indent="-514350">
              <a:buNone/>
            </a:pP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 smtClean="0"/>
              <a:t>  </a:t>
            </a:r>
            <a:endParaRPr lang="en-US" dirty="0" smtClean="0"/>
          </a:p>
          <a:p>
            <a:pPr marL="914400" lvl="1" indent="-514350">
              <a:buNone/>
            </a:pPr>
            <a:r>
              <a:rPr lang="en-US" dirty="0"/>
              <a:t>	</a:t>
            </a:r>
            <a:r>
              <a:rPr lang="en-US" dirty="0" smtClean="0"/>
              <a:t>is </a:t>
            </a:r>
            <a:r>
              <a:rPr lang="en-US" dirty="0" smtClean="0"/>
              <a:t>from sulfate so name is sulfuric acid</a:t>
            </a:r>
          </a:p>
          <a:p>
            <a:pPr marL="914400" lvl="1" indent="-514350">
              <a:buNone/>
            </a:pP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 smtClean="0"/>
              <a:t>  </a:t>
            </a:r>
            <a:endParaRPr lang="en-US" dirty="0" smtClean="0"/>
          </a:p>
          <a:p>
            <a:pPr marL="914400" lvl="1" indent="-514350">
              <a:buNone/>
            </a:pPr>
            <a:r>
              <a:rPr lang="en-US" dirty="0"/>
              <a:t>	</a:t>
            </a:r>
            <a:r>
              <a:rPr lang="en-US" dirty="0" smtClean="0"/>
              <a:t>is </a:t>
            </a:r>
            <a:r>
              <a:rPr lang="en-US" dirty="0" smtClean="0"/>
              <a:t>from sulfite so name is sulfurous acid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4D9DD-6E7A-4B14-9FD9-AFEBC2BED60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Acid Names to formulas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638800"/>
          </a:xfrm>
        </p:spPr>
        <p:txBody>
          <a:bodyPr/>
          <a:lstStyle/>
          <a:p>
            <a:r>
              <a:rPr lang="en-US" dirty="0" smtClean="0"/>
              <a:t>In forming acids hydrogen will have a +1 charge </a:t>
            </a:r>
          </a:p>
          <a:p>
            <a:r>
              <a:rPr lang="en-US" dirty="0" smtClean="0"/>
              <a:t>Determine the charge of the anion and use hydrogen to balance it</a:t>
            </a:r>
          </a:p>
          <a:p>
            <a:pPr>
              <a:buNone/>
            </a:pPr>
            <a:r>
              <a:rPr lang="en-US" dirty="0" smtClean="0"/>
              <a:t>Example:</a:t>
            </a:r>
          </a:p>
          <a:p>
            <a:pPr>
              <a:buNone/>
            </a:pPr>
            <a:r>
              <a:rPr lang="en-US" dirty="0" err="1" smtClean="0"/>
              <a:t>Hydroiodic</a:t>
            </a:r>
            <a:r>
              <a:rPr lang="en-US" dirty="0" smtClean="0"/>
              <a:t> acid  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= </a:t>
            </a:r>
            <a:r>
              <a:rPr lang="en-US" dirty="0" smtClean="0"/>
              <a:t>H</a:t>
            </a:r>
            <a:r>
              <a:rPr lang="en-US" baseline="30000" dirty="0" smtClean="0"/>
              <a:t>+1</a:t>
            </a:r>
            <a:r>
              <a:rPr lang="en-US" dirty="0" smtClean="0"/>
              <a:t>  I</a:t>
            </a:r>
            <a:r>
              <a:rPr lang="en-US" baseline="30000" dirty="0" smtClean="0"/>
              <a:t>-1</a:t>
            </a:r>
            <a:r>
              <a:rPr lang="en-US" dirty="0" smtClean="0"/>
              <a:t>  so is HI</a:t>
            </a:r>
          </a:p>
          <a:p>
            <a:pPr>
              <a:buNone/>
            </a:pPr>
            <a:r>
              <a:rPr lang="en-US" dirty="0" smtClean="0"/>
              <a:t>Phosphorous acid 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= </a:t>
            </a:r>
            <a:r>
              <a:rPr lang="en-US" dirty="0" smtClean="0"/>
              <a:t>H</a:t>
            </a:r>
            <a:r>
              <a:rPr lang="en-US" baseline="30000" dirty="0" smtClean="0"/>
              <a:t>+1</a:t>
            </a:r>
            <a:r>
              <a:rPr lang="en-US" dirty="0" smtClean="0"/>
              <a:t> PO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-3</a:t>
            </a:r>
            <a:r>
              <a:rPr lang="en-US" dirty="0" smtClean="0"/>
              <a:t> so is H</a:t>
            </a:r>
            <a:r>
              <a:rPr lang="en-US" baseline="-25000" dirty="0" smtClean="0"/>
              <a:t>3</a:t>
            </a:r>
            <a:r>
              <a:rPr lang="en-US" dirty="0" smtClean="0"/>
              <a:t>PO</a:t>
            </a:r>
            <a:r>
              <a:rPr lang="en-US" baseline="-25000" dirty="0" smtClean="0"/>
              <a:t>3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4D9DD-6E7A-4B14-9FD9-AFEBC2BED60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Writing Acid Formulas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4D9DD-6E7A-4B14-9FD9-AFEBC2BED60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1154668"/>
            <a:ext cx="83820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Use the name of the acid to determine the charge of the second element (polyatomic)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Add hydrogen to balance the charge to the front of the compound</a:t>
            </a:r>
          </a:p>
          <a:p>
            <a:r>
              <a:rPr lang="en-US" sz="2800" dirty="0" smtClean="0"/>
              <a:t>Example</a:t>
            </a:r>
          </a:p>
          <a:p>
            <a:r>
              <a:rPr lang="en-US" sz="2800" dirty="0" err="1" smtClean="0"/>
              <a:t>Hydroiodic</a:t>
            </a:r>
            <a:r>
              <a:rPr lang="en-US" sz="2800" dirty="0" smtClean="0"/>
              <a:t> acid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hydro means binary acid, iodic = I-1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formula is HI</a:t>
            </a:r>
          </a:p>
          <a:p>
            <a:r>
              <a:rPr lang="en-US" sz="2800" dirty="0" smtClean="0"/>
              <a:t>Phosphorous acid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no hydro means oxy acid, ending </a:t>
            </a:r>
            <a:r>
              <a:rPr lang="en-US" sz="2800" dirty="0" err="1" smtClean="0"/>
              <a:t>ous</a:t>
            </a:r>
            <a:r>
              <a:rPr lang="en-US" sz="2800" dirty="0" smtClean="0"/>
              <a:t> = </a:t>
            </a:r>
            <a:r>
              <a:rPr lang="en-US" sz="2800" dirty="0" err="1" smtClean="0"/>
              <a:t>ite</a:t>
            </a:r>
            <a:endParaRPr lang="en-US" sz="2800" dirty="0" smtClean="0"/>
          </a:p>
          <a:p>
            <a:r>
              <a:rPr lang="en-US" sz="2800" dirty="0"/>
              <a:t>	</a:t>
            </a:r>
            <a:r>
              <a:rPr lang="en-US" sz="2800" dirty="0" smtClean="0"/>
              <a:t>phosphite is PO</a:t>
            </a:r>
            <a:r>
              <a:rPr lang="en-US" sz="2800" baseline="-25000" dirty="0" smtClean="0"/>
              <a:t>3</a:t>
            </a:r>
            <a:r>
              <a:rPr lang="en-US" sz="2800" baseline="30000" dirty="0" smtClean="0"/>
              <a:t>-3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formula is H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PO</a:t>
            </a:r>
            <a:r>
              <a:rPr lang="en-US" sz="2800" baseline="-25000" dirty="0" smtClean="0"/>
              <a:t>3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384</Words>
  <Application>Microsoft Office PowerPoint</Application>
  <PresentationFormat>On-screen Show (4:3)</PresentationFormat>
  <Paragraphs>97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Covalent and Acid Naming</vt:lpstr>
      <vt:lpstr>Covalent Naming</vt:lpstr>
      <vt:lpstr>Covalent Naming</vt:lpstr>
      <vt:lpstr>Covalent Naming</vt:lpstr>
      <vt:lpstr>Naming Acids</vt:lpstr>
      <vt:lpstr>Naming Binary Acids </vt:lpstr>
      <vt:lpstr>Naming Oxy Acids </vt:lpstr>
      <vt:lpstr>Acid Names to formulas</vt:lpstr>
      <vt:lpstr>Writing Acid Formulas</vt:lpstr>
      <vt:lpstr>Mixed Naming/Formula Writing guidelines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Covalent and Acid Naming</dc:title>
  <dc:creator>Charlena</dc:creator>
  <cp:lastModifiedBy>Charlena Raines</cp:lastModifiedBy>
  <cp:revision>19</cp:revision>
  <dcterms:created xsi:type="dcterms:W3CDTF">2012-12-09T23:13:02Z</dcterms:created>
  <dcterms:modified xsi:type="dcterms:W3CDTF">2012-12-11T16:58:43Z</dcterms:modified>
</cp:coreProperties>
</file>